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8" r:id="rId6"/>
    <p:sldId id="257" r:id="rId7"/>
    <p:sldId id="259" r:id="rId8"/>
    <p:sldId id="263" r:id="rId9"/>
    <p:sldId id="265" r:id="rId10"/>
    <p:sldId id="332"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3E646-303C-17A0-B7A4-BCF0610CD8F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6A65A99E-2F62-7B88-24B9-9E52852303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91F5C82C-4A8D-DA4C-9AD3-B51E47732714}"/>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5" name="Нижний колонтитул 4">
            <a:extLst>
              <a:ext uri="{FF2B5EF4-FFF2-40B4-BE49-F238E27FC236}">
                <a16:creationId xmlns:a16="http://schemas.microsoft.com/office/drawing/2014/main" id="{D270C441-5B34-9A0A-2DBC-9F82C8337EEE}"/>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58AE5F1C-BB4B-3AFA-90D0-E7E85229E8FA}"/>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58007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11F9D-39AE-69B4-C018-9B2B8EBEC887}"/>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DDCFAF0C-BC6C-9FBE-71D2-97DB7360657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900605E3-5FAF-A46D-6471-29D320AC403C}"/>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5" name="Нижний колонтитул 4">
            <a:extLst>
              <a:ext uri="{FF2B5EF4-FFF2-40B4-BE49-F238E27FC236}">
                <a16:creationId xmlns:a16="http://schemas.microsoft.com/office/drawing/2014/main" id="{92D79D3D-43DF-539F-7CA9-6A251C40E89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11584EC-F0EA-D988-7E09-966E93FBC6A1}"/>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322193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9459FD8-88E1-DF8C-AC50-59062C2024C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B381C8D5-DB6F-0F74-3C9C-E1EFE88AA12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44755574-0449-6B21-5028-8974F62E0F58}"/>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5" name="Нижний колонтитул 4">
            <a:extLst>
              <a:ext uri="{FF2B5EF4-FFF2-40B4-BE49-F238E27FC236}">
                <a16:creationId xmlns:a16="http://schemas.microsoft.com/office/drawing/2014/main" id="{41BD6EA9-9707-3016-0DB1-E43C36B795C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A3DAC30-B2BB-04D1-C8BA-4C34EC925B9F}"/>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116160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897AA9-B9B0-6D87-BF83-F173990314C5}"/>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542AD35D-8A7B-843F-AB3B-DB369CA0CD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D609DA7B-9F64-1A6B-FF09-589153321EDD}"/>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5" name="Нижний колонтитул 4">
            <a:extLst>
              <a:ext uri="{FF2B5EF4-FFF2-40B4-BE49-F238E27FC236}">
                <a16:creationId xmlns:a16="http://schemas.microsoft.com/office/drawing/2014/main" id="{53CC4633-E48E-FC6F-010B-20E79067FDF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02E69E3-6517-E6BC-8CC7-C534D56FA566}"/>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214649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7B2A2C-B58F-30D4-F63A-A362642D57B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E7D703F5-0B21-13B1-3934-B0C8BD0F7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87D0A11-2529-E107-FDDD-DE4882688B0F}"/>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5" name="Нижний колонтитул 4">
            <a:extLst>
              <a:ext uri="{FF2B5EF4-FFF2-40B4-BE49-F238E27FC236}">
                <a16:creationId xmlns:a16="http://schemas.microsoft.com/office/drawing/2014/main" id="{7A827F13-2E71-F923-9FC2-4E51C3556BDE}"/>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6F00735-AE02-A45D-EF70-50E2D0B2E2D7}"/>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328230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FCFDF3-9ACF-CF96-BBD3-859C4F19E97F}"/>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2D6705B9-F7CA-218C-213B-54EB5948FE0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ACACB2B2-CECD-D15D-D051-23C341C911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4C6FA106-DB95-9E4C-7428-2AB8F53C5E0F}"/>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6" name="Нижний колонтитул 5">
            <a:extLst>
              <a:ext uri="{FF2B5EF4-FFF2-40B4-BE49-F238E27FC236}">
                <a16:creationId xmlns:a16="http://schemas.microsoft.com/office/drawing/2014/main" id="{84148758-C058-E828-6916-17B268D95469}"/>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B25D2860-C7B9-BA6D-C305-8F778F6B9FB4}"/>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336962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1E912-566C-1624-49E9-E805CDE27281}"/>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490B758F-C32F-3520-C854-702900007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8ABDB43-BF4E-9AC0-D4B3-3744EF57FF0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44395356-63EF-5134-883E-3843E4EC8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F896CE9-CD6E-B6A6-08EB-FA2BA2FB511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C9C0D755-EAA8-02A3-CAB6-29C09024013D}"/>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8" name="Нижний колонтитул 7">
            <a:extLst>
              <a:ext uri="{FF2B5EF4-FFF2-40B4-BE49-F238E27FC236}">
                <a16:creationId xmlns:a16="http://schemas.microsoft.com/office/drawing/2014/main" id="{78B37087-7814-33EC-8E84-E285DA7D8D04}"/>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269ED649-3031-FEDD-21F8-1089A42455DE}"/>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39054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E70C37-2114-D3EC-71C7-01B82243AC5E}"/>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8E3F564A-34CA-5211-E672-73B1C683607C}"/>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4" name="Нижний колонтитул 3">
            <a:extLst>
              <a:ext uri="{FF2B5EF4-FFF2-40B4-BE49-F238E27FC236}">
                <a16:creationId xmlns:a16="http://schemas.microsoft.com/office/drawing/2014/main" id="{93D51A86-2676-048D-313D-F4DBE6EACB8A}"/>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13B26471-5AB2-CEF0-AA6B-A3168E1B449E}"/>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380329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A8ACB1E-D46A-D41F-6168-8F85D42AFB98}"/>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3" name="Нижний колонтитул 2">
            <a:extLst>
              <a:ext uri="{FF2B5EF4-FFF2-40B4-BE49-F238E27FC236}">
                <a16:creationId xmlns:a16="http://schemas.microsoft.com/office/drawing/2014/main" id="{93FC66F6-6378-8B9D-143F-D8E4DD45CE8C}"/>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2CBAF10A-2F83-D685-6983-28613D59036D}"/>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40740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5CA383-EF98-0C3B-DFCE-744EFBF82F5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E6F5833F-36FB-A883-ECE7-C7D02587C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9F4B2107-3B68-2EF1-12C0-C75E471E3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BC97DFD-B145-F4A5-2F6D-0CFA8EC76BF5}"/>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6" name="Нижний колонтитул 5">
            <a:extLst>
              <a:ext uri="{FF2B5EF4-FFF2-40B4-BE49-F238E27FC236}">
                <a16:creationId xmlns:a16="http://schemas.microsoft.com/office/drawing/2014/main" id="{3789B73C-0B33-AAF4-9ED7-E609F2D2A346}"/>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3C552CCA-9DA8-7B03-9FB7-BD37946DBE09}"/>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396421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796FD-6F39-F1C6-CEE6-710CD755052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5F6C0E15-1C75-BC94-02B8-24381AFFC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10A9C92A-0E3B-ADE1-67A4-B9FD3B64E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B984B88-783F-27F1-7DED-BC0CEB7AFDBA}"/>
              </a:ext>
            </a:extLst>
          </p:cNvPr>
          <p:cNvSpPr>
            <a:spLocks noGrp="1"/>
          </p:cNvSpPr>
          <p:nvPr>
            <p:ph type="dt" sz="half" idx="10"/>
          </p:nvPr>
        </p:nvSpPr>
        <p:spPr/>
        <p:txBody>
          <a:bodyPr/>
          <a:lstStyle/>
          <a:p>
            <a:fld id="{08814A26-DA0D-48AB-90FF-A288E18DB5C0}" type="datetimeFigureOut">
              <a:rPr lang="en-US" smtClean="0"/>
              <a:t>10/3/2024</a:t>
            </a:fld>
            <a:endParaRPr lang="en-US"/>
          </a:p>
        </p:txBody>
      </p:sp>
      <p:sp>
        <p:nvSpPr>
          <p:cNvPr id="6" name="Нижний колонтитул 5">
            <a:extLst>
              <a:ext uri="{FF2B5EF4-FFF2-40B4-BE49-F238E27FC236}">
                <a16:creationId xmlns:a16="http://schemas.microsoft.com/office/drawing/2014/main" id="{3F44653F-765D-80C4-2601-FFA2255D3E11}"/>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8AA5A778-DE39-5E95-170F-D6ACA593CE68}"/>
              </a:ext>
            </a:extLst>
          </p:cNvPr>
          <p:cNvSpPr>
            <a:spLocks noGrp="1"/>
          </p:cNvSpPr>
          <p:nvPr>
            <p:ph type="sldNum" sz="quarter" idx="12"/>
          </p:nvPr>
        </p:nvSpPr>
        <p:spPr/>
        <p:txBody>
          <a:bodyPr/>
          <a:lstStyle/>
          <a:p>
            <a:fld id="{B8A1AF4D-99B5-4F41-8D6A-8FEFF617B25C}" type="slidenum">
              <a:rPr lang="en-US" smtClean="0"/>
              <a:t>‹#›</a:t>
            </a:fld>
            <a:endParaRPr lang="en-US"/>
          </a:p>
        </p:txBody>
      </p:sp>
    </p:spTree>
    <p:extLst>
      <p:ext uri="{BB962C8B-B14F-4D97-AF65-F5344CB8AC3E}">
        <p14:creationId xmlns:p14="http://schemas.microsoft.com/office/powerpoint/2010/main" val="261091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1C8033-EEA3-04CA-BD5A-2287967ED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7F028AF1-AA72-C54C-7DC6-98DC49744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01435E7E-86F9-9250-4479-40E6B0049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14A26-DA0D-48AB-90FF-A288E18DB5C0}" type="datetimeFigureOut">
              <a:rPr lang="en-US" smtClean="0"/>
              <a:t>10/3/2024</a:t>
            </a:fld>
            <a:endParaRPr lang="en-US"/>
          </a:p>
        </p:txBody>
      </p:sp>
      <p:sp>
        <p:nvSpPr>
          <p:cNvPr id="5" name="Нижний колонтитул 4">
            <a:extLst>
              <a:ext uri="{FF2B5EF4-FFF2-40B4-BE49-F238E27FC236}">
                <a16:creationId xmlns:a16="http://schemas.microsoft.com/office/drawing/2014/main" id="{9A9CABDA-A336-88A4-565A-98D167212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67E37731-3763-FF8D-E241-8CDA3E53C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1AF4D-99B5-4F41-8D6A-8FEFF617B25C}" type="slidenum">
              <a:rPr lang="en-US" smtClean="0"/>
              <a:t>‹#›</a:t>
            </a:fld>
            <a:endParaRPr lang="en-US"/>
          </a:p>
        </p:txBody>
      </p:sp>
    </p:spTree>
    <p:extLst>
      <p:ext uri="{BB962C8B-B14F-4D97-AF65-F5344CB8AC3E}">
        <p14:creationId xmlns:p14="http://schemas.microsoft.com/office/powerpoint/2010/main" val="379204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kk.m.wikipedia.org/w/index.php?title=%D0%9B%D0%B5%D0%B9%D0%B1%D0%BD%D0%B8%D1%86%D1%82%D1%96%D2%A3&amp;action=edit&amp;redlink=1" TargetMode="External"/><Relationship Id="rId2" Type="http://schemas.openxmlformats.org/officeDocument/2006/relationships/hyperlink" Target="https://kk.m.wikipedia.org/wiki/%D0%A2%D0%B5%D1%80%D0%BC%D0%B8%D0%BD"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561E05-F3C3-D199-9CA8-1626AB02AFED}"/>
              </a:ext>
            </a:extLst>
          </p:cNvPr>
          <p:cNvSpPr txBox="1"/>
          <p:nvPr/>
        </p:nvSpPr>
        <p:spPr>
          <a:xfrm>
            <a:off x="197708" y="369660"/>
            <a:ext cx="11598876" cy="2616742"/>
          </a:xfrm>
          <a:prstGeom prst="rect">
            <a:avLst/>
          </a:prstGeom>
          <a:noFill/>
        </p:spPr>
        <p:txBody>
          <a:bodyPr wrap="square">
            <a:spAutoFit/>
          </a:bodyPr>
          <a:lstStyle/>
          <a:p>
            <a:pPr>
              <a:lnSpc>
                <a:spcPct val="106000"/>
              </a:lnSpc>
              <a:spcAft>
                <a:spcPts val="800"/>
              </a:spcAft>
              <a:tabLst>
                <a:tab pos="450215" algn="l"/>
                <a:tab pos="540385" algn="l"/>
              </a:tabLst>
            </a:pPr>
            <a:r>
              <a:rPr lang="kk-KZ" sz="2400" b="1" dirty="0">
                <a:latin typeface="Times New Roman" panose="02020603050405020304" pitchFamily="18" charset="0"/>
                <a:ea typeface="Times New Roman" panose="02020603050405020304" pitchFamily="18" charset="0"/>
                <a:cs typeface="Times New Roman" panose="02020603050405020304" pitchFamily="18" charset="0"/>
              </a:rPr>
              <a:t>8-д</a:t>
            </a:r>
            <a:r>
              <a:rPr lang="kk-KZ" sz="2400" b="1" dirty="0">
                <a:effectLst/>
                <a:latin typeface="Times New Roman" panose="02020603050405020304" pitchFamily="18" charset="0"/>
                <a:ea typeface="Times New Roman" panose="02020603050405020304" pitchFamily="18" charset="0"/>
                <a:cs typeface="Times New Roman" panose="02020603050405020304" pitchFamily="18" charset="0"/>
              </a:rPr>
              <a:t>әріс. «С</a:t>
            </a:r>
            <a:r>
              <a:rPr lang="kk-KZ" sz="2400" b="1" dirty="0">
                <a:effectLst/>
                <a:latin typeface="Times New Roman" panose="02020603050405020304" pitchFamily="18" charset="0"/>
                <a:ea typeface="Calibri" panose="020F0502020204030204" pitchFamily="34" charset="0"/>
                <a:cs typeface="Times New Roman" panose="02020603050405020304" pitchFamily="18" charset="0"/>
              </a:rPr>
              <a:t>трессті оптимизммен басқарыңыз» бағдарламасы</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Жоспар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r>
              <a:rPr lang="kk-KZ" sz="2400" dirty="0">
                <a:latin typeface="Times New Roman" panose="02020603050405020304" pitchFamily="18" charset="0"/>
                <a:ea typeface="Times New Roman" panose="02020603050405020304" pitchFamily="18" charset="0"/>
                <a:cs typeface="Times New Roman" panose="02020603050405020304" pitchFamily="18" charset="0"/>
              </a:rPr>
              <a:t>1. О</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птимизм және пессимизм туралы түсінік</a:t>
            </a:r>
            <a:endParaRPr lang="kk-KZ"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ru-RU" sz="2400" dirty="0">
                <a:latin typeface="Times New Roman" panose="02020603050405020304" pitchFamily="18" charset="0"/>
                <a:ea typeface="Times New Roman" panose="02020603050405020304" pitchFamily="18" charset="0"/>
                <a:cs typeface="Times New Roman" panose="02020603050405020304" pitchFamily="18" charset="0"/>
              </a:rPr>
              <a:t>2.</a:t>
            </a: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400">
                <a:latin typeface="Times New Roman" panose="02020603050405020304" pitchFamily="18" charset="0"/>
                <a:ea typeface="Times New Roman" panose="02020603050405020304" pitchFamily="18" charset="0"/>
                <a:cs typeface="Times New Roman" panose="02020603050405020304" pitchFamily="18" charset="0"/>
              </a:rPr>
              <a:t>А.И.</a:t>
            </a: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Гарбердің «С</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трессті </a:t>
            </a:r>
            <a:r>
              <a:rPr lang="ru-RU" sz="2400" dirty="0">
                <a:latin typeface="Times New Roman" panose="02020603050405020304" pitchFamily="18" charset="0"/>
                <a:cs typeface="Times New Roman" panose="02020603050405020304" pitchFamily="18" charset="0"/>
              </a:rPr>
              <a:t>оптимизммен </a:t>
            </a:r>
            <a:r>
              <a:rPr lang="ru-RU" sz="2400" dirty="0" err="1">
                <a:latin typeface="Times New Roman" panose="02020603050405020304" pitchFamily="18" charset="0"/>
                <a:cs typeface="Times New Roman" panose="02020603050405020304" pitchFamily="18" charset="0"/>
              </a:rPr>
              <a:t>басқарыңыз</a:t>
            </a:r>
            <a:r>
              <a:rPr lang="ru-RU"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тұжырымдамасы</a:t>
            </a:r>
            <a:endParaRPr lang="ru-RU"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ru-RU" sz="2400" dirty="0">
                <a:latin typeface="Times New Roman" panose="02020603050405020304" pitchFamily="18" charset="0"/>
                <a:ea typeface="Times New Roman" panose="02020603050405020304" pitchFamily="18" charset="0"/>
                <a:cs typeface="Times New Roman" panose="02020603050405020304" pitchFamily="18" charset="0"/>
              </a:rPr>
              <a:t>3.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«Антоновский салютогенез концепциясы»</a:t>
            </a:r>
            <a:endParaRPr lang="ru-RU"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1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ADA4A2-792D-98D0-76B6-6884B37CCA07}"/>
              </a:ext>
            </a:extLst>
          </p:cNvPr>
          <p:cNvSpPr txBox="1"/>
          <p:nvPr/>
        </p:nvSpPr>
        <p:spPr>
          <a:xfrm>
            <a:off x="613802" y="679373"/>
            <a:ext cx="11283696" cy="2308324"/>
          </a:xfrm>
          <a:prstGeom prst="rect">
            <a:avLst/>
          </a:prstGeom>
          <a:noFill/>
        </p:spPr>
        <p:txBody>
          <a:bodyPr wrap="square">
            <a:spAutoFit/>
          </a:bodyPr>
          <a:lstStyle/>
          <a:p>
            <a:pPr lvl="0" algn="just">
              <a:tabLst>
                <a:tab pos="450215" algn="l"/>
                <a:tab pos="540385" algn="l"/>
              </a:tabLst>
            </a:pPr>
            <a:r>
              <a:rPr lang="ru-RU" sz="2400" b="1" dirty="0">
                <a:latin typeface="Times New Roman" panose="02020603050405020304" pitchFamily="18" charset="0"/>
                <a:cs typeface="Times New Roman" panose="02020603050405020304" pitchFamily="18" charset="0"/>
              </a:rPr>
              <a:t>Дәріс </a:t>
            </a:r>
            <a:r>
              <a:rPr lang="ru-RU" sz="2400" b="1" dirty="0" err="1">
                <a:latin typeface="Times New Roman" panose="02020603050405020304" pitchFamily="18" charset="0"/>
                <a:cs typeface="Times New Roman" panose="02020603050405020304" pitchFamily="18" charset="0"/>
              </a:rPr>
              <a:t>бойынша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тексеру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сұрақтары</a:t>
            </a:r>
            <a:r>
              <a:rPr lang="ru-RU" sz="2400" b="1" dirty="0">
                <a:latin typeface="Times New Roman" panose="02020603050405020304" pitchFamily="18" charset="0"/>
                <a:cs typeface="Times New Roman" panose="02020603050405020304" pitchFamily="18" charset="0"/>
              </a:rPr>
              <a:t> </a:t>
            </a:r>
          </a:p>
          <a:p>
            <a:pPr lvl="0" algn="just">
              <a:tabLst>
                <a:tab pos="450215" algn="l"/>
                <a:tab pos="540385" algn="l"/>
              </a:tabLst>
            </a:pPr>
            <a:endParaRPr lang="ru-RU" sz="2400" b="1" dirty="0">
              <a:latin typeface="Times New Roman" panose="02020603050405020304" pitchFamily="18" charset="0"/>
              <a:cs typeface="Times New Roman" panose="02020603050405020304" pitchFamily="18" charset="0"/>
            </a:endParaRPr>
          </a:p>
          <a:p>
            <a:pPr lvl="0"/>
            <a:r>
              <a:rPr lang="ru-RU" sz="2400" dirty="0">
                <a:latin typeface="Times New Roman" panose="02020603050405020304" pitchFamily="18" charset="0"/>
                <a:ea typeface="Times New Roman" panose="02020603050405020304" pitchFamily="18" charset="0"/>
                <a:cs typeface="Times New Roman" panose="02020603050405020304" pitchFamily="18" charset="0"/>
              </a:rPr>
              <a:t>1.</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О</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птимизм және пессимизм туралы түсінік</a:t>
            </a:r>
            <a:endParaRPr lang="kk-KZ"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2. И. Е Гарбердің «С</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трессті </a:t>
            </a:r>
            <a:r>
              <a:rPr lang="ru-RU" sz="2400" dirty="0">
                <a:latin typeface="Times New Roman" panose="02020603050405020304" pitchFamily="18" charset="0"/>
                <a:cs typeface="Times New Roman" panose="02020603050405020304" pitchFamily="18" charset="0"/>
              </a:rPr>
              <a:t>оптимизммен </a:t>
            </a:r>
            <a:r>
              <a:rPr lang="ru-RU" sz="2400" dirty="0" err="1">
                <a:latin typeface="Times New Roman" panose="02020603050405020304" pitchFamily="18" charset="0"/>
                <a:cs typeface="Times New Roman" panose="02020603050405020304" pitchFamily="18" charset="0"/>
              </a:rPr>
              <a:t>басқарыңыз</a:t>
            </a:r>
            <a:r>
              <a:rPr lang="ru-RU"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тұжырымдамасыны</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ң басты бағыты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p>
          <a:p>
            <a:pPr lvl="0"/>
            <a:r>
              <a:rPr lang="ru-RU" sz="2400" dirty="0">
                <a:latin typeface="Times New Roman" panose="02020603050405020304" pitchFamily="18" charset="0"/>
                <a:ea typeface="Times New Roman" panose="02020603050405020304" pitchFamily="18" charset="0"/>
                <a:cs typeface="Times New Roman" panose="02020603050405020304" pitchFamily="18" charset="0"/>
              </a:rPr>
              <a:t>3.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Антоновский салютогенез концепциясының мәні мен мазмұны</a:t>
            </a:r>
            <a:endParaRPr lang="ru-RU"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13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77D08-339B-7C25-9ADD-B1CEA21B1D91}"/>
              </a:ext>
            </a:extLst>
          </p:cNvPr>
          <p:cNvSpPr txBox="1"/>
          <p:nvPr/>
        </p:nvSpPr>
        <p:spPr>
          <a:xfrm>
            <a:off x="2693773" y="2109572"/>
            <a:ext cx="6079524" cy="1384995"/>
          </a:xfrm>
          <a:prstGeom prst="rect">
            <a:avLst/>
          </a:prstGeom>
          <a:noFill/>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НАЗАР ҚОЙЫП ТЫҢДАҒАНДАРЫҢЫЗҒА РАХМЕТ!</a:t>
            </a:r>
            <a:endParaRPr lang="en-US" sz="2800" b="1" dirty="0"/>
          </a:p>
        </p:txBody>
      </p:sp>
    </p:spTree>
    <p:extLst>
      <p:ext uri="{BB962C8B-B14F-4D97-AF65-F5344CB8AC3E}">
        <p14:creationId xmlns:p14="http://schemas.microsoft.com/office/powerpoint/2010/main" val="111725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A9F0A4-3780-D43D-78B4-A80AE373E14D}"/>
              </a:ext>
            </a:extLst>
          </p:cNvPr>
          <p:cNvSpPr txBox="1"/>
          <p:nvPr/>
        </p:nvSpPr>
        <p:spPr>
          <a:xfrm>
            <a:off x="189470" y="108802"/>
            <a:ext cx="11269363" cy="4247317"/>
          </a:xfrm>
          <a:prstGeom prst="rect">
            <a:avLst/>
          </a:prstGeom>
          <a:noFill/>
        </p:spPr>
        <p:txBody>
          <a:bodyPr wrap="square">
            <a:spAutoFit/>
          </a:bodyPr>
          <a:lstStyle/>
          <a:p>
            <a:endParaRPr lang="kk-KZ" dirty="0">
              <a:latin typeface="Times New Roman" panose="02020603050405020304" pitchFamily="18" charset="0"/>
              <a:ea typeface="Calibri" panose="020F0502020204030204" pitchFamily="34" charset="0"/>
            </a:endParaRPr>
          </a:p>
          <a:p>
            <a:r>
              <a:rPr lang="kk-KZ" sz="1800" b="1" dirty="0">
                <a:effectLst/>
                <a:latin typeface="Times New Roman" panose="02020603050405020304" pitchFamily="18" charset="0"/>
                <a:ea typeface="Calibri" panose="020F0502020204030204" pitchFamily="34" charset="0"/>
              </a:rPr>
              <a:t>Стрессті оптимизммен басқару дегенді түсіну үшін. Оптимизм және оған қарама </a:t>
            </a:r>
            <a:r>
              <a:rPr lang="ru-RU" sz="1800" b="1" dirty="0">
                <a:effectLst/>
                <a:latin typeface="Times New Roman" panose="02020603050405020304" pitchFamily="18" charset="0"/>
                <a:ea typeface="Calibri" panose="020F0502020204030204" pitchFamily="34" charset="0"/>
              </a:rPr>
              <a:t>– </a:t>
            </a:r>
            <a:r>
              <a:rPr lang="kk-KZ" sz="1800" b="1" dirty="0">
                <a:effectLst/>
                <a:latin typeface="Times New Roman" panose="02020603050405020304" pitchFamily="18" charset="0"/>
                <a:ea typeface="Calibri" panose="020F0502020204030204" pitchFamily="34" charset="0"/>
              </a:rPr>
              <a:t>қарсы ұғым пессемизм ұғымдарына тоқталып өтейік:</a:t>
            </a:r>
          </a:p>
          <a:p>
            <a:pPr algn="just"/>
            <a:endParaRPr lang="kk-KZ" sz="1800" b="1" dirty="0">
              <a:effectLst/>
              <a:latin typeface="Times New Roman" panose="02020603050405020304" pitchFamily="18" charset="0"/>
              <a:ea typeface="Calibri" panose="020F0502020204030204" pitchFamily="34" charset="0"/>
            </a:endParaRPr>
          </a:p>
          <a:p>
            <a:pPr algn="just"/>
            <a:r>
              <a:rPr lang="kk-KZ" sz="1800" b="1" dirty="0">
                <a:effectLst/>
                <a:latin typeface="Times New Roman" panose="02020603050405020304" pitchFamily="18" charset="0"/>
                <a:ea typeface="Calibri" panose="020F0502020204030204" pitchFamily="34" charset="0"/>
              </a:rPr>
              <a:t>Оптимизм және пессимизм </a:t>
            </a:r>
            <a:r>
              <a:rPr lang="kk-KZ" sz="1800" dirty="0">
                <a:effectLst/>
                <a:latin typeface="Times New Roman" panose="02020603050405020304" pitchFamily="18" charset="0"/>
                <a:ea typeface="Calibri" panose="020F0502020204030204" pitchFamily="34" charset="0"/>
              </a:rPr>
              <a:t>(лат. optіmus – </a:t>
            </a:r>
            <a:r>
              <a:rPr lang="kk-KZ" sz="1800" i="1" dirty="0">
                <a:effectLst/>
                <a:latin typeface="Times New Roman" panose="02020603050405020304" pitchFamily="18" charset="0"/>
                <a:ea typeface="Calibri" panose="020F0502020204030204" pitchFamily="34" charset="0"/>
              </a:rPr>
              <a:t>жарқын</a:t>
            </a:r>
            <a:r>
              <a:rPr lang="kk-KZ" sz="1800" dirty="0">
                <a:effectLst/>
                <a:latin typeface="Times New Roman" panose="02020603050405020304" pitchFamily="18" charset="0"/>
                <a:ea typeface="Calibri" panose="020F0502020204030204" pitchFamily="34" charset="0"/>
              </a:rPr>
              <a:t>, pessіmus – </a:t>
            </a:r>
            <a:r>
              <a:rPr lang="kk-KZ" sz="1800" i="1" dirty="0">
                <a:effectLst/>
                <a:latin typeface="Times New Roman" panose="02020603050405020304" pitchFamily="18" charset="0"/>
                <a:ea typeface="Calibri" panose="020F0502020204030204" pitchFamily="34" charset="0"/>
              </a:rPr>
              <a:t>қара түнек</a:t>
            </a:r>
            <a:r>
              <a:rPr lang="kk-KZ" sz="1800" dirty="0">
                <a:effectLst/>
                <a:latin typeface="Times New Roman" panose="02020603050405020304" pitchFamily="18" charset="0"/>
                <a:ea typeface="Calibri" panose="020F0502020204030204" pitchFamily="34" charset="0"/>
              </a:rPr>
              <a:t>) – болашақ туралы бір-біріне қарама-қарсы көзқарастар жүйесі. </a:t>
            </a:r>
            <a:r>
              <a:rPr lang="kk-KZ" sz="1800" i="1" dirty="0">
                <a:effectLst/>
                <a:latin typeface="Times New Roman" panose="02020603050405020304" pitchFamily="18" charset="0"/>
                <a:ea typeface="Calibri" panose="020F0502020204030204" pitchFamily="34" charset="0"/>
              </a:rPr>
              <a:t>Оптимизм</a:t>
            </a:r>
            <a:r>
              <a:rPr lang="kk-KZ" sz="1800" dirty="0">
                <a:effectLst/>
                <a:latin typeface="Times New Roman" panose="02020603050405020304" pitchFamily="18" charset="0"/>
                <a:ea typeface="Calibri" panose="020F0502020204030204" pitchFamily="34" charset="0"/>
              </a:rPr>
              <a:t> болашаққа жарқын сеніммен, түбінде жамандықты жақсылық, әділетсіздікті әділеттік жеңеді деген сеніммен қараса, </a:t>
            </a:r>
            <a:r>
              <a:rPr lang="kk-KZ" sz="1800" i="1" dirty="0">
                <a:effectLst/>
                <a:latin typeface="Times New Roman" panose="02020603050405020304" pitchFamily="18" charset="0"/>
                <a:ea typeface="Calibri" panose="020F0502020204030204" pitchFamily="34" charset="0"/>
              </a:rPr>
              <a:t>пессимизм</a:t>
            </a:r>
            <a:r>
              <a:rPr lang="kk-KZ" sz="1800" dirty="0">
                <a:effectLst/>
                <a:latin typeface="Times New Roman" panose="02020603050405020304" pitchFamily="18" charset="0"/>
                <a:ea typeface="Calibri" panose="020F0502020204030204" pitchFamily="34" charset="0"/>
              </a:rPr>
              <a:t>, керісінше, сары уайымшылдықпен қарайды. </a:t>
            </a:r>
          </a:p>
          <a:p>
            <a:pPr algn="just"/>
            <a:endParaRPr lang="kk-KZ" sz="1800" b="1" dirty="0">
              <a:effectLst/>
              <a:latin typeface="Times New Roman" panose="02020603050405020304" pitchFamily="18" charset="0"/>
              <a:ea typeface="Calibri" panose="020F0502020204030204" pitchFamily="34" charset="0"/>
            </a:endParaRPr>
          </a:p>
          <a:p>
            <a:pPr algn="just"/>
            <a:r>
              <a:rPr lang="kk-KZ" sz="1800" b="1" dirty="0">
                <a:effectLst/>
                <a:latin typeface="Times New Roman" panose="02020603050405020304" pitchFamily="18" charset="0"/>
                <a:ea typeface="Calibri" panose="020F0502020204030204" pitchFamily="34" charset="0"/>
              </a:rPr>
              <a:t>Оптимизм мен пессимизмнің екі жағы бар. </a:t>
            </a:r>
          </a:p>
          <a:p>
            <a:pPr algn="just"/>
            <a:r>
              <a:rPr lang="kk-KZ" i="1" dirty="0">
                <a:latin typeface="Times New Roman" panose="02020603050405020304" pitchFamily="18" charset="0"/>
                <a:ea typeface="Calibri" panose="020F0502020204030204" pitchFamily="34" charset="0"/>
              </a:rPr>
              <a:t>	</a:t>
            </a:r>
            <a:r>
              <a:rPr lang="kk-KZ" sz="1800" i="1" dirty="0">
                <a:effectLst/>
                <a:latin typeface="Times New Roman" panose="02020603050405020304" pitchFamily="18" charset="0"/>
                <a:ea typeface="Calibri" panose="020F0502020204030204" pitchFamily="34" charset="0"/>
              </a:rPr>
              <a:t>Біріншісі</a:t>
            </a:r>
            <a:r>
              <a:rPr lang="kk-KZ" sz="1800" dirty="0">
                <a:effectLst/>
                <a:latin typeface="Times New Roman" panose="02020603050405020304" pitchFamily="18" charset="0"/>
                <a:ea typeface="Calibri" panose="020F0502020204030204" pitchFamily="34" charset="0"/>
              </a:rPr>
              <a:t>, белгілі бір негізде ашық не жасырын түрде қоршаған дүниені қозғалмайтын, мәңгі қатып қалған құбылыс ретінде қарастырады. </a:t>
            </a:r>
          </a:p>
          <a:p>
            <a:pPr algn="just"/>
            <a:r>
              <a:rPr lang="kk-KZ" i="1" dirty="0">
                <a:latin typeface="Times New Roman" panose="02020603050405020304" pitchFamily="18" charset="0"/>
                <a:ea typeface="Calibri" panose="020F0502020204030204" pitchFamily="34" charset="0"/>
              </a:rPr>
              <a:t>	</a:t>
            </a:r>
            <a:r>
              <a:rPr lang="kk-KZ" sz="1800" i="1" dirty="0">
                <a:effectLst/>
                <a:latin typeface="Times New Roman" panose="02020603050405020304" pitchFamily="18" charset="0"/>
                <a:ea typeface="Calibri" panose="020F0502020204030204" pitchFamily="34" charset="0"/>
              </a:rPr>
              <a:t>Екіншісі</a:t>
            </a:r>
            <a:r>
              <a:rPr lang="kk-KZ" sz="1800" dirty="0">
                <a:effectLst/>
                <a:latin typeface="Times New Roman" panose="02020603050405020304" pitchFamily="18" charset="0"/>
                <a:ea typeface="Calibri" panose="020F0502020204030204" pitchFamily="34" charset="0"/>
              </a:rPr>
              <a:t>, жақсылықтың жамандықты түпкілікті жеңіп шығуға немесе керісінше бағытталған күресін тарихи дамуда қарайды. Мұнда тек өмір шындығына ғана емес, оның тарихи даму келешегіне </a:t>
            </a:r>
            <a:r>
              <a:rPr lang="kk-KZ" sz="1800" i="1" dirty="0">
                <a:effectLst/>
                <a:latin typeface="Times New Roman" panose="02020603050405020304" pitchFamily="18" charset="0"/>
                <a:ea typeface="Calibri" panose="020F0502020204030204" pitchFamily="34" charset="0"/>
              </a:rPr>
              <a:t>“барлығы да жақсылыққа бастап келеді”</a:t>
            </a:r>
            <a:r>
              <a:rPr lang="kk-KZ" sz="1800" dirty="0">
                <a:effectLst/>
                <a:latin typeface="Times New Roman" panose="02020603050405020304" pitchFamily="18" charset="0"/>
                <a:ea typeface="Calibri" panose="020F0502020204030204" pitchFamily="34" charset="0"/>
              </a:rPr>
              <a:t> немесе </a:t>
            </a:r>
            <a:r>
              <a:rPr lang="kk-KZ" sz="1800" i="1" dirty="0">
                <a:effectLst/>
                <a:latin typeface="Times New Roman" panose="02020603050405020304" pitchFamily="18" charset="0"/>
                <a:ea typeface="Calibri" panose="020F0502020204030204" pitchFamily="34" charset="0"/>
              </a:rPr>
              <a:t>“барлығы да құлдырап барады”</a:t>
            </a:r>
            <a:r>
              <a:rPr lang="kk-KZ" sz="1800" dirty="0">
                <a:effectLst/>
                <a:latin typeface="Times New Roman" panose="02020603050405020304" pitchFamily="18" charset="0"/>
                <a:ea typeface="Calibri" panose="020F0502020204030204" pitchFamily="34" charset="0"/>
              </a:rPr>
              <a:t> формулалары бойынша баға беріліп отырады.</a:t>
            </a:r>
            <a:endParaRPr lang="en-US" dirty="0"/>
          </a:p>
        </p:txBody>
      </p:sp>
      <p:pic>
        <p:nvPicPr>
          <p:cNvPr id="2" name="Рисунок 1">
            <a:extLst>
              <a:ext uri="{FF2B5EF4-FFF2-40B4-BE49-F238E27FC236}">
                <a16:creationId xmlns:a16="http://schemas.microsoft.com/office/drawing/2014/main" id="{70CE69AC-94A6-A5AA-8C78-D71B1E52E8E3}"/>
              </a:ext>
            </a:extLst>
          </p:cNvPr>
          <p:cNvPicPr>
            <a:picLocks noChangeAspect="1"/>
          </p:cNvPicPr>
          <p:nvPr/>
        </p:nvPicPr>
        <p:blipFill rotWithShape="1">
          <a:blip r:embed="rId2"/>
          <a:srcRect b="18391"/>
          <a:stretch/>
        </p:blipFill>
        <p:spPr>
          <a:xfrm>
            <a:off x="3748216" y="4310449"/>
            <a:ext cx="4695567" cy="2131540"/>
          </a:xfrm>
          <a:prstGeom prst="rect">
            <a:avLst/>
          </a:prstGeom>
        </p:spPr>
      </p:pic>
    </p:spTree>
    <p:extLst>
      <p:ext uri="{BB962C8B-B14F-4D97-AF65-F5344CB8AC3E}">
        <p14:creationId xmlns:p14="http://schemas.microsoft.com/office/powerpoint/2010/main" val="90052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7AF797-F4D8-AFE9-0788-10276417B499}"/>
              </a:ext>
            </a:extLst>
          </p:cNvPr>
          <p:cNvSpPr txBox="1"/>
          <p:nvPr/>
        </p:nvSpPr>
        <p:spPr>
          <a:xfrm>
            <a:off x="329514" y="308054"/>
            <a:ext cx="11063416" cy="2031325"/>
          </a:xfrm>
          <a:prstGeom prst="rect">
            <a:avLst/>
          </a:prstGeom>
          <a:noFill/>
        </p:spPr>
        <p:txBody>
          <a:bodyPr wrap="square">
            <a:spAutoFit/>
          </a:bodyPr>
          <a:lstStyle/>
          <a:p>
            <a:pPr algn="just"/>
            <a:r>
              <a:rPr lang="kk-KZ" sz="1800" b="1" dirty="0">
                <a:effectLst/>
                <a:latin typeface="Times New Roman" panose="02020603050405020304" pitchFamily="18" charset="0"/>
                <a:ea typeface="Calibri" panose="020F0502020204030204" pitchFamily="34" charset="0"/>
              </a:rPr>
              <a:t>Оптимизм</a:t>
            </a:r>
            <a:r>
              <a:rPr lang="kk-KZ" sz="1800" dirty="0">
                <a:effectLst/>
                <a:latin typeface="Times New Roman" panose="02020603050405020304" pitchFamily="18" charset="0"/>
                <a:ea typeface="Calibri" panose="020F0502020204030204" pitchFamily="34" charset="0"/>
              </a:rPr>
              <a:t> - дүниеге үміт көзімен, сеніммен караушылық, үмітсіздіктен аулақ болушылык. Дүниеде ізгілік үстем болады, әділет салтанат құрады және барша жұрт бақытқа кенеледі деген сенімділікке негізделген дүниетану түсінігі пессимизмге карамақайшы. </a:t>
            </a:r>
          </a:p>
          <a:p>
            <a:pPr algn="just"/>
            <a:endParaRPr lang="kk-KZ" dirty="0">
              <a:latin typeface="Times New Roman" panose="02020603050405020304" pitchFamily="18" charset="0"/>
              <a:ea typeface="Calibri" panose="020F0502020204030204" pitchFamily="34" charset="0"/>
            </a:endParaRPr>
          </a:p>
          <a:p>
            <a:pPr algn="just"/>
            <a:r>
              <a:rPr lang="kk-KZ" sz="1800" dirty="0">
                <a:effectLst/>
                <a:latin typeface="Times New Roman" panose="02020603050405020304" pitchFamily="18" charset="0"/>
                <a:ea typeface="Calibri" panose="020F0502020204030204" pitchFamily="34" charset="0"/>
              </a:rPr>
              <a:t>«Оптимизм</a:t>
            </a:r>
            <a:r>
              <a:rPr lang="kk-KZ" dirty="0">
                <a:latin typeface="Times New Roman" panose="02020603050405020304" pitchFamily="18" charset="0"/>
                <a:ea typeface="Calibri" panose="020F0502020204030204" pitchFamily="34" charset="0"/>
              </a:rPr>
              <a:t>»</a:t>
            </a:r>
            <a:r>
              <a:rPr lang="kk-KZ" sz="1800" dirty="0">
                <a:effectLst/>
                <a:latin typeface="Times New Roman" panose="02020603050405020304" pitchFamily="18" charset="0"/>
                <a:ea typeface="Calibri" panose="020F0502020204030204" pitchFamily="34" charset="0"/>
              </a:rPr>
              <a:t> </a:t>
            </a:r>
            <a:r>
              <a:rPr lang="kk-KZ" sz="1800" dirty="0">
                <a:effectLst/>
                <a:latin typeface="Times New Roman" panose="02020603050405020304" pitchFamily="18" charset="0"/>
                <a:ea typeface="Calibri" panose="020F0502020204030204" pitchFamily="34" charset="0"/>
                <a:hlinkClick r:id="rId2" tooltip="https://kk.m.wikipedia.org/wiki/Термин">
                  <a:extLst>
                    <a:ext uri="{A12FA001-AC4F-418D-AE19-62706E023703}">
                      <ahyp:hlinkClr xmlns:ahyp="http://schemas.microsoft.com/office/drawing/2018/hyperlinkcolor" val="tx"/>
                    </a:ext>
                  </a:extLst>
                </a:hlinkClick>
              </a:rPr>
              <a:t>термині</a:t>
            </a:r>
            <a:r>
              <a:rPr lang="kk-KZ" sz="1800" dirty="0">
                <a:effectLst/>
                <a:latin typeface="Times New Roman" panose="02020603050405020304" pitchFamily="18" charset="0"/>
                <a:ea typeface="Calibri" panose="020F0502020204030204" pitchFamily="34" charset="0"/>
              </a:rPr>
              <a:t> алғаш рет біздің әлем «ықтимал әлемдердің ең жақсысы» деп пайымдаған философиялық (Г.В. </a:t>
            </a:r>
            <a:r>
              <a:rPr lang="ru-RU" sz="1800" dirty="0" err="1">
                <a:effectLst/>
                <a:latin typeface="Times New Roman" panose="02020603050405020304" pitchFamily="18" charset="0"/>
                <a:ea typeface="Calibri" panose="020F0502020204030204" pitchFamily="34" charset="0"/>
                <a:hlinkClick r:id="rId3" tooltip="https://kk.m.wikipedia.org/w/index.php?title=Лейбництің&amp;action=edit&amp;redlink=1">
                  <a:extLst>
                    <a:ext uri="{A12FA001-AC4F-418D-AE19-62706E023703}">
                      <ahyp:hlinkClr xmlns:ahyp="http://schemas.microsoft.com/office/drawing/2018/hyperlinkcolor" val="tx"/>
                    </a:ext>
                  </a:extLst>
                </a:hlinkClick>
              </a:rPr>
              <a:t>Лейбництің</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ілімді</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сипаттау</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үшін</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қолданылды</a:t>
            </a:r>
            <a:r>
              <a:rPr lang="ru-RU" sz="1800" dirty="0">
                <a:effectLst/>
                <a:latin typeface="Times New Roman" panose="02020603050405020304" pitchFamily="18" charset="0"/>
                <a:ea typeface="Calibri" panose="020F0502020204030204" pitchFamily="34" charset="0"/>
              </a:rPr>
              <a:t>.</a:t>
            </a:r>
          </a:p>
          <a:p>
            <a:pPr algn="just"/>
            <a:r>
              <a:rPr lang="ru-RU" sz="1800" dirty="0">
                <a:effectLst/>
                <a:latin typeface="Times New Roman" panose="02020603050405020304" pitchFamily="18" charset="0"/>
                <a:ea typeface="Calibri" panose="020F0502020204030204" pitchFamily="34" charset="0"/>
              </a:rPr>
              <a:t> </a:t>
            </a:r>
            <a:endParaRPr lang="en-US" dirty="0"/>
          </a:p>
        </p:txBody>
      </p:sp>
      <p:pic>
        <p:nvPicPr>
          <p:cNvPr id="4" name="Рисунок 3">
            <a:extLst>
              <a:ext uri="{FF2B5EF4-FFF2-40B4-BE49-F238E27FC236}">
                <a16:creationId xmlns:a16="http://schemas.microsoft.com/office/drawing/2014/main" id="{7755275C-4C47-7386-D8C3-807F9A329CE2}"/>
              </a:ext>
            </a:extLst>
          </p:cNvPr>
          <p:cNvPicPr>
            <a:picLocks noChangeAspect="1"/>
          </p:cNvPicPr>
          <p:nvPr/>
        </p:nvPicPr>
        <p:blipFill>
          <a:blip r:embed="rId4"/>
          <a:stretch>
            <a:fillRect/>
          </a:stretch>
        </p:blipFill>
        <p:spPr>
          <a:xfrm>
            <a:off x="8493211" y="1922337"/>
            <a:ext cx="2767914" cy="3418374"/>
          </a:xfrm>
          <a:prstGeom prst="rect">
            <a:avLst/>
          </a:prstGeom>
        </p:spPr>
      </p:pic>
      <p:sp>
        <p:nvSpPr>
          <p:cNvPr id="6" name="TextBox 5">
            <a:extLst>
              <a:ext uri="{FF2B5EF4-FFF2-40B4-BE49-F238E27FC236}">
                <a16:creationId xmlns:a16="http://schemas.microsoft.com/office/drawing/2014/main" id="{371EE84C-DBD1-2A0A-071C-6D6CA954FD43}"/>
              </a:ext>
            </a:extLst>
          </p:cNvPr>
          <p:cNvSpPr txBox="1"/>
          <p:nvPr/>
        </p:nvSpPr>
        <p:spPr>
          <a:xfrm>
            <a:off x="8534400" y="5569463"/>
            <a:ext cx="3212757" cy="646331"/>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Готфрид Вильгельм Лейбниц</a:t>
            </a:r>
          </a:p>
          <a:p>
            <a:pPr algn="ctr"/>
            <a:r>
              <a:rPr lang="ru-RU" dirty="0">
                <a:latin typeface="Times New Roman" panose="02020603050405020304" pitchFamily="18" charset="0"/>
                <a:cs typeface="Times New Roman" panose="02020603050405020304" pitchFamily="18" charset="0"/>
              </a:rPr>
              <a:t>(1646-1716)</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79508C6-42C5-29DD-ECB7-ABA474EAB20F}"/>
              </a:ext>
            </a:extLst>
          </p:cNvPr>
          <p:cNvSpPr txBox="1"/>
          <p:nvPr/>
        </p:nvSpPr>
        <p:spPr>
          <a:xfrm>
            <a:off x="560170" y="2627704"/>
            <a:ext cx="7274013" cy="1631216"/>
          </a:xfrm>
          <a:prstGeom prst="rect">
            <a:avLst/>
          </a:prstGeom>
          <a:noFill/>
        </p:spPr>
        <p:txBody>
          <a:bodyPr wrap="square">
            <a:spAutoFit/>
          </a:bodyPr>
          <a:lstStyle/>
          <a:p>
            <a:pPr algn="just"/>
            <a:r>
              <a:rPr lang="ru-RU" sz="2000" b="1" dirty="0">
                <a:solidFill>
                  <a:srgbClr val="131313"/>
                </a:solidFill>
                <a:effectLst/>
                <a:latin typeface="Times New Roman" panose="02020603050405020304" pitchFamily="18" charset="0"/>
                <a:cs typeface="Times New Roman" panose="02020603050405020304" pitchFamily="18" charset="0"/>
              </a:rPr>
              <a:t>Оптимизм</a:t>
            </a:r>
            <a:r>
              <a:rPr lang="ru-RU" sz="2000" dirty="0">
                <a:solidFill>
                  <a:srgbClr val="131313"/>
                </a:solidFill>
                <a:effectLst/>
                <a:latin typeface="Times New Roman" panose="02020603050405020304" pitchFamily="18" charset="0"/>
                <a:cs typeface="Times New Roman" panose="02020603050405020304" pitchFamily="18" charset="0"/>
              </a:rPr>
              <a:t> - </a:t>
            </a:r>
            <a:r>
              <a:rPr lang="ru-RU" sz="2000" dirty="0" err="1">
                <a:solidFill>
                  <a:srgbClr val="131313"/>
                </a:solidFill>
                <a:effectLst/>
                <a:latin typeface="Times New Roman" panose="02020603050405020304" pitchFamily="18" charset="0"/>
                <a:cs typeface="Times New Roman" panose="02020603050405020304" pitchFamily="18" charset="0"/>
              </a:rPr>
              <a:t>тіршіліктегі</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қиыншылықтар</a:t>
            </a:r>
            <a:r>
              <a:rPr lang="ru-RU" sz="2000" dirty="0">
                <a:solidFill>
                  <a:srgbClr val="131313"/>
                </a:solidFill>
                <a:effectLst/>
                <a:latin typeface="Times New Roman" panose="02020603050405020304" pitchFamily="18" charset="0"/>
                <a:cs typeface="Times New Roman" panose="02020603050405020304" pitchFamily="18" charset="0"/>
              </a:rPr>
              <a:t> мен </a:t>
            </a:r>
            <a:r>
              <a:rPr lang="ru-RU" sz="2000" dirty="0" err="1">
                <a:solidFill>
                  <a:srgbClr val="131313"/>
                </a:solidFill>
                <a:effectLst/>
                <a:latin typeface="Times New Roman" panose="02020603050405020304" pitchFamily="18" charset="0"/>
                <a:cs typeface="Times New Roman" panose="02020603050405020304" pitchFamily="18" charset="0"/>
              </a:rPr>
              <a:t>келеңсіздіктерге</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қарамастан</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барлық</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нәрсенің</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жақсы</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болатынына</a:t>
            </a:r>
            <a:r>
              <a:rPr lang="ru-RU" sz="2000" dirty="0">
                <a:solidFill>
                  <a:srgbClr val="131313"/>
                </a:solidFill>
                <a:effectLst/>
                <a:latin typeface="Times New Roman" panose="02020603050405020304" pitchFamily="18" charset="0"/>
                <a:cs typeface="Times New Roman" panose="02020603050405020304" pitchFamily="18" charset="0"/>
              </a:rPr>
              <a:t> жору, </a:t>
            </a:r>
            <a:r>
              <a:rPr lang="ru-RU" sz="2000" dirty="0" err="1">
                <a:solidFill>
                  <a:srgbClr val="131313"/>
                </a:solidFill>
                <a:effectLst/>
                <a:latin typeface="Times New Roman" panose="02020603050405020304" pitchFamily="18" charset="0"/>
                <a:cs typeface="Times New Roman" panose="02020603050405020304" pitchFamily="18" charset="0"/>
              </a:rPr>
              <a:t>үміттену</a:t>
            </a:r>
            <a:r>
              <a:rPr lang="ru-RU" sz="2000" dirty="0">
                <a:solidFill>
                  <a:srgbClr val="131313"/>
                </a:solidFill>
                <a:effectLst/>
                <a:latin typeface="Times New Roman" panose="02020603050405020304" pitchFamily="18" charset="0"/>
                <a:cs typeface="Times New Roman" panose="02020603050405020304" pitchFamily="18" charset="0"/>
              </a:rPr>
              <a:t>, сену </a:t>
            </a:r>
            <a:r>
              <a:rPr lang="ru-RU" sz="2000" dirty="0" err="1">
                <a:solidFill>
                  <a:srgbClr val="131313"/>
                </a:solidFill>
                <a:effectLst/>
                <a:latin typeface="Times New Roman" panose="02020603050405020304" pitchFamily="18" charset="0"/>
                <a:cs typeface="Times New Roman" panose="02020603050405020304" pitchFamily="18" charset="0"/>
              </a:rPr>
              <a:t>дегенді</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білдіреді</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Яғни</a:t>
            </a:r>
            <a:r>
              <a:rPr lang="ru-RU" sz="2000" dirty="0">
                <a:solidFill>
                  <a:srgbClr val="131313"/>
                </a:solidFill>
                <a:effectLst/>
                <a:latin typeface="Times New Roman" panose="02020603050405020304" pitchFamily="18" charset="0"/>
                <a:cs typeface="Times New Roman" panose="02020603050405020304" pitchFamily="18" charset="0"/>
              </a:rPr>
              <a:t> стрес</a:t>
            </a:r>
            <a:r>
              <a:rPr lang="ru-RU" sz="2000" dirty="0">
                <a:solidFill>
                  <a:srgbClr val="131313"/>
                </a:solidFill>
                <a:latin typeface="Times New Roman" panose="02020603050405020304" pitchFamily="18" charset="0"/>
                <a:cs typeface="Times New Roman" panose="02020603050405020304" pitchFamily="18" charset="0"/>
              </a:rPr>
              <a:t>с </a:t>
            </a:r>
            <a:r>
              <a:rPr lang="ru-RU" sz="2000" dirty="0" err="1">
                <a:solidFill>
                  <a:srgbClr val="131313"/>
                </a:solidFill>
                <a:latin typeface="Times New Roman" panose="02020603050405020304" pitchFamily="18" charset="0"/>
                <a:cs typeface="Times New Roman" panose="02020603050405020304" pitchFamily="18" charset="0"/>
              </a:rPr>
              <a:t>орын</a:t>
            </a:r>
            <a:r>
              <a:rPr lang="ru-RU" sz="2000" dirty="0">
                <a:solidFill>
                  <a:srgbClr val="131313"/>
                </a:solidFill>
                <a:latin typeface="Times New Roman" panose="02020603050405020304" pitchFamily="18" charset="0"/>
                <a:cs typeface="Times New Roman" panose="02020603050405020304" pitchFamily="18" charset="0"/>
              </a:rPr>
              <a:t> ал</a:t>
            </a:r>
            <a:r>
              <a:rPr lang="kk-KZ" sz="2000" dirty="0">
                <a:solidFill>
                  <a:srgbClr val="131313"/>
                </a:solidFill>
                <a:latin typeface="Times New Roman" panose="02020603050405020304" pitchFamily="18" charset="0"/>
                <a:cs typeface="Times New Roman" panose="02020603050405020304" pitchFamily="18" charset="0"/>
              </a:rPr>
              <a:t>ған жағдайда </a:t>
            </a:r>
            <a:r>
              <a:rPr lang="ru-RU" sz="2000" dirty="0">
                <a:solidFill>
                  <a:srgbClr val="131313"/>
                </a:solidFill>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үмітсіздікке</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күйзеліске</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түспеу</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болашаққа</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сеніммен</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қарау</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деген</a:t>
            </a:r>
            <a:r>
              <a:rPr lang="ru-RU" sz="2000" dirty="0">
                <a:solidFill>
                  <a:srgbClr val="131313"/>
                </a:solidFill>
                <a:effectLst/>
                <a:latin typeface="Times New Roman" panose="02020603050405020304" pitchFamily="18" charset="0"/>
                <a:cs typeface="Times New Roman" panose="02020603050405020304" pitchFamily="18" charset="0"/>
              </a:rPr>
              <a:t> </a:t>
            </a:r>
            <a:r>
              <a:rPr lang="ru-RU" sz="2000" dirty="0" err="1">
                <a:solidFill>
                  <a:srgbClr val="131313"/>
                </a:solidFill>
                <a:effectLst/>
                <a:latin typeface="Times New Roman" panose="02020603050405020304" pitchFamily="18" charset="0"/>
                <a:cs typeface="Times New Roman" panose="02020603050405020304" pitchFamily="18" charset="0"/>
              </a:rPr>
              <a:t>сөз</a:t>
            </a:r>
            <a:r>
              <a:rPr lang="ru-RU" sz="2000" dirty="0">
                <a:solidFill>
                  <a:srgbClr val="131313"/>
                </a:solidFill>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18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07F289-B169-1610-8A20-7A5BB68F6159}"/>
              </a:ext>
            </a:extLst>
          </p:cNvPr>
          <p:cNvSpPr txBox="1"/>
          <p:nvPr/>
        </p:nvSpPr>
        <p:spPr>
          <a:xfrm>
            <a:off x="238896" y="366743"/>
            <a:ext cx="10420865" cy="2862322"/>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АҚШ-</a:t>
            </a:r>
            <a:r>
              <a:rPr lang="ru-RU" sz="2000" dirty="0" err="1">
                <a:latin typeface="Times New Roman" panose="02020603050405020304" pitchFamily="18" charset="0"/>
                <a:cs typeface="Times New Roman" panose="02020603050405020304" pitchFamily="18" charset="0"/>
              </a:rPr>
              <a:t>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жазушы</a:t>
            </a:r>
            <a:r>
              <a:rPr lang="ru-RU" sz="2000" dirty="0">
                <a:latin typeface="Times New Roman" panose="02020603050405020304" pitchFamily="18" charset="0"/>
                <a:cs typeface="Times New Roman" panose="02020603050405020304" pitchFamily="18" charset="0"/>
              </a:rPr>
              <a:t> Артур Уорд (</a:t>
            </a:r>
            <a:r>
              <a:rPr lang="en-US" sz="2000" dirty="0">
                <a:latin typeface="Times New Roman" panose="02020603050405020304" pitchFamily="18" charset="0"/>
                <a:cs typeface="Times New Roman" panose="02020603050405020304" pitchFamily="18" charset="0"/>
              </a:rPr>
              <a:t>W. Arthur Ward) </a:t>
            </a:r>
            <a:r>
              <a:rPr lang="ru-RU" sz="2000" dirty="0" err="1">
                <a:latin typeface="Times New Roman" panose="02020603050405020304" pitchFamily="18" charset="0"/>
                <a:cs typeface="Times New Roman" panose="02020603050405020304" pitchFamily="18" charset="0"/>
              </a:rPr>
              <a:t>оптимизмді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былай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Шынайы</a:t>
            </a:r>
            <a:r>
              <a:rPr lang="ru-RU" sz="2000" dirty="0">
                <a:latin typeface="Times New Roman" panose="02020603050405020304" pitchFamily="18" charset="0"/>
                <a:cs typeface="Times New Roman" panose="02020603050405020304" pitchFamily="18" charset="0"/>
              </a:rPr>
              <a:t> оптимист </a:t>
            </a:r>
            <a:r>
              <a:rPr lang="ru-RU" sz="2000" dirty="0" err="1">
                <a:latin typeface="Times New Roman" panose="02020603050405020304" pitchFamily="18" charset="0"/>
                <a:cs typeface="Times New Roman" panose="02020603050405020304" pitchFamily="18" charset="0"/>
              </a:rPr>
              <a:t>келеңсіздіктерді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мойындайды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шешімін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қиындықтарды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төтеп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алатынына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өтпелі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алатынына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сенеді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Болымсыз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күйге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болымды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жаманына</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ашық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жақсысын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Шағымдануға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себебі</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күлімдеуді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таңдайды</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Альберт Эйнштейн: «</a:t>
            </a:r>
            <a:r>
              <a:rPr lang="ru-RU" sz="2000" dirty="0" err="1">
                <a:latin typeface="Times New Roman" panose="02020603050405020304" pitchFamily="18" charset="0"/>
                <a:cs typeface="Times New Roman" panose="02020603050405020304" pitchFamily="18" charset="0"/>
              </a:rPr>
              <a:t>Тым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ақылды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болғандықтан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келеңсіздіктерді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шешуден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төтеп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бастарпағаным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жетістікке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жетудемін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Яғни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келеңсіздікке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түскенде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түңілмей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шешімі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жолында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құлшынысты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арттыру</a:t>
            </a:r>
            <a:r>
              <a:rPr lang="ru-RU" sz="2000" dirty="0">
                <a:latin typeface="Times New Roman" panose="02020603050405020304" pitchFamily="18" charset="0"/>
                <a:cs typeface="Times New Roman" panose="02020603050405020304" pitchFamily="18" charset="0"/>
              </a:rPr>
              <a:t> керек.</a:t>
            </a:r>
            <a:endParaRPr lang="en-US"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D85C2B3-7D02-981E-06E3-A7D3D3A89C01}"/>
              </a:ext>
            </a:extLst>
          </p:cNvPr>
          <p:cNvPicPr>
            <a:picLocks noChangeAspect="1"/>
          </p:cNvPicPr>
          <p:nvPr/>
        </p:nvPicPr>
        <p:blipFill>
          <a:blip r:embed="rId2"/>
          <a:stretch>
            <a:fillRect/>
          </a:stretch>
        </p:blipFill>
        <p:spPr>
          <a:xfrm>
            <a:off x="1079157" y="3628936"/>
            <a:ext cx="3891669" cy="2594446"/>
          </a:xfrm>
          <a:prstGeom prst="rect">
            <a:avLst/>
          </a:prstGeom>
        </p:spPr>
      </p:pic>
    </p:spTree>
    <p:extLst>
      <p:ext uri="{BB962C8B-B14F-4D97-AF65-F5344CB8AC3E}">
        <p14:creationId xmlns:p14="http://schemas.microsoft.com/office/powerpoint/2010/main" val="51561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19C56-512B-1220-C6C6-C78640D10FE3}"/>
              </a:ext>
            </a:extLst>
          </p:cNvPr>
          <p:cNvSpPr txBox="1"/>
          <p:nvPr/>
        </p:nvSpPr>
        <p:spPr>
          <a:xfrm>
            <a:off x="3089189" y="1845960"/>
            <a:ext cx="6013621" cy="1661993"/>
          </a:xfrm>
          <a:prstGeom prst="rect">
            <a:avLst/>
          </a:prstGeom>
          <a:noFill/>
        </p:spPr>
        <p:txBody>
          <a:bodyPr wrap="square">
            <a:spAutoFit/>
          </a:bodyPr>
          <a:lstStyle/>
          <a:p>
            <a:pPr algn="ctr"/>
            <a:r>
              <a:rPr lang="ru-RU" sz="2800" dirty="0" err="1">
                <a:solidFill>
                  <a:srgbClr val="FF0000"/>
                </a:solidFill>
                <a:latin typeface="Times New Roman" panose="02020603050405020304" pitchFamily="18" charset="0"/>
                <a:cs typeface="Times New Roman" panose="02020603050405020304" pitchFamily="18" charset="0"/>
              </a:rPr>
              <a:t>Стрессті</a:t>
            </a:r>
            <a:r>
              <a:rPr lang="ru-RU" sz="2800" dirty="0">
                <a:solidFill>
                  <a:srgbClr val="FF0000"/>
                </a:solidFill>
                <a:latin typeface="Times New Roman" panose="02020603050405020304" pitchFamily="18" charset="0"/>
                <a:cs typeface="Times New Roman" panose="02020603050405020304" pitchFamily="18" charset="0"/>
              </a:rPr>
              <a:t> оптимизммен </a:t>
            </a:r>
            <a:r>
              <a:rPr lang="ru-RU" sz="2800" dirty="0" err="1">
                <a:solidFill>
                  <a:srgbClr val="FF0000"/>
                </a:solidFill>
                <a:latin typeface="Times New Roman" panose="02020603050405020304" pitchFamily="18" charset="0"/>
                <a:cs typeface="Times New Roman" panose="02020603050405020304" pitchFamily="18" charset="0"/>
              </a:rPr>
              <a:t>басқарыңыз</a:t>
            </a:r>
            <a:r>
              <a:rPr lang="ru-RU" sz="2800" dirty="0">
                <a:solidFill>
                  <a:srgbClr val="FF0000"/>
                </a:solidFill>
                <a:latin typeface="Times New Roman" panose="02020603050405020304" pitchFamily="18" charset="0"/>
                <a:cs typeface="Times New Roman" panose="02020603050405020304" pitchFamily="18" charset="0"/>
              </a:rPr>
              <a:t>!</a:t>
            </a:r>
            <a:r>
              <a:rPr lang="kk-KZ"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 Е Гарбердің тұжырымдамалық негіздері. </a:t>
            </a:r>
            <a:endParaRPr lang="ru-RU"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7653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B8BFEA-C391-D71D-CCE0-0C0B9F52DFAE}"/>
              </a:ext>
            </a:extLst>
          </p:cNvPr>
          <p:cNvSpPr txBox="1"/>
          <p:nvPr/>
        </p:nvSpPr>
        <p:spPr>
          <a:xfrm>
            <a:off x="609600" y="443972"/>
            <a:ext cx="10593860" cy="5262979"/>
          </a:xfrm>
          <a:prstGeom prst="rect">
            <a:avLst/>
          </a:prstGeom>
          <a:noFill/>
        </p:spPr>
        <p:txBody>
          <a:bodyPr wrap="square">
            <a:spAutoFit/>
          </a:bodyPr>
          <a:lstStyle/>
          <a:p>
            <a:pPr algn="just"/>
            <a:r>
              <a:rPr lang="kk-KZ" sz="2400" dirty="0">
                <a:effectLst/>
                <a:latin typeface="Times New Roman" panose="02020603050405020304" pitchFamily="18" charset="0"/>
                <a:ea typeface="Calibri" panose="020F0502020204030204" pitchFamily="34" charset="0"/>
              </a:rPr>
              <a:t>	Германиядағы Лейпциг университетінің профессоры Конрад Решке  және Бад Вильдунген қаласындағы „Рейнхардсхеэ“ атты сауықтыру клиникасының психологы, профессор А. Гарбер бірлесіп «Стрессті оптимизммен жеңу» атты стресс-менеджмент бағдарламасын жазып, тәжірибе түрінде көп жылдан бері айналысып келеді. </a:t>
            </a:r>
          </a:p>
          <a:p>
            <a:pPr algn="just"/>
            <a:endParaRPr lang="kk-KZ" sz="2400" dirty="0">
              <a:latin typeface="Times New Roman" panose="02020603050405020304" pitchFamily="18" charset="0"/>
              <a:ea typeface="Calibri" panose="020F0502020204030204" pitchFamily="34" charset="0"/>
            </a:endParaRPr>
          </a:p>
          <a:p>
            <a:pPr algn="just"/>
            <a:r>
              <a:rPr lang="kk-KZ" sz="2400" dirty="0">
                <a:effectLst/>
                <a:latin typeface="Times New Roman" panose="02020603050405020304" pitchFamily="18" charset="0"/>
                <a:ea typeface="Calibri" panose="020F0502020204030204" pitchFamily="34" charset="0"/>
              </a:rPr>
              <a:t>	Бағдарламада педагогтер мен психологтарға көптеген стресс-менеджмент бойынша технологиялар беріледі. </a:t>
            </a:r>
          </a:p>
          <a:p>
            <a:pPr algn="just"/>
            <a:endParaRPr lang="kk-KZ" sz="2400" dirty="0">
              <a:effectLst/>
              <a:latin typeface="Times New Roman" panose="02020603050405020304" pitchFamily="18" charset="0"/>
              <a:ea typeface="Calibri" panose="020F0502020204030204" pitchFamily="34" charset="0"/>
            </a:endParaRPr>
          </a:p>
          <a:p>
            <a:pPr algn="just"/>
            <a:r>
              <a:rPr lang="kk-KZ" sz="2400" dirty="0">
                <a:effectLst/>
                <a:latin typeface="Times New Roman" panose="02020603050405020304" pitchFamily="18" charset="0"/>
                <a:ea typeface="Calibri" panose="020F0502020204030204" pitchFamily="34" charset="0"/>
              </a:rPr>
              <a:t>	А. Гарбердің пікірінше, педагогикалық қызметкерлердің психологиялық денсаулығы педагогтардің кәсіби мотивациясын ынталандырумен байланысты. Осыған орай А. Гарбер А. «Антоновский салютогенез концепциясындағы денсаулық пен ауру моделін білім саласындағы денсаулықты сақтау технологияларының негізіне алуға болады», − дейді. </a:t>
            </a:r>
            <a:endParaRPr lang="en-US" sz="2400" dirty="0"/>
          </a:p>
        </p:txBody>
      </p:sp>
    </p:spTree>
    <p:extLst>
      <p:ext uri="{BB962C8B-B14F-4D97-AF65-F5344CB8AC3E}">
        <p14:creationId xmlns:p14="http://schemas.microsoft.com/office/powerpoint/2010/main" val="376430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A12F75-E7C6-13EC-BA21-A8904B554104}"/>
              </a:ext>
            </a:extLst>
          </p:cNvPr>
          <p:cNvSpPr txBox="1"/>
          <p:nvPr/>
        </p:nvSpPr>
        <p:spPr>
          <a:xfrm>
            <a:off x="370703" y="451420"/>
            <a:ext cx="11055178" cy="2732479"/>
          </a:xfrm>
          <a:prstGeom prst="rect">
            <a:avLst/>
          </a:prstGeom>
          <a:noFill/>
        </p:spPr>
        <p:txBody>
          <a:bodyPr wrap="square">
            <a:spAutoFit/>
          </a:bodyPr>
          <a:lstStyle/>
          <a:p>
            <a:pPr algn="just">
              <a:lnSpc>
                <a:spcPct val="106000"/>
              </a:lnSpc>
              <a:spcAft>
                <a:spcPts val="800"/>
              </a:spcAft>
              <a:tabLst>
                <a:tab pos="450215" algn="l"/>
                <a:tab pos="540385" algn="l"/>
              </a:tabLs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«Салютогендік моделі</a:t>
            </a:r>
            <a:r>
              <a:rPr lang="kk-KZ"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tabLst>
                <a:tab pos="450215" algn="l"/>
                <a:tab pos="540385" algn="l"/>
              </a:tabLs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«Салютогенез моделі»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19</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70-ші жылдары пайда болды. Стресстік жағдайлардың әсеріне қарамастан, Адам психологиялық және соматикалық сау болып қалуы мүмкін. Бұл модель толығырақ қарастырылады. Мысалы, концлагерьлерден өткен адамдар өздерінің психологиялық денсаулығын сақтап қана қоймай, бақытты бола алады. </a:t>
            </a:r>
          </a:p>
          <a:p>
            <a:pPr algn="just">
              <a:lnSpc>
                <a:spcPct val="106000"/>
              </a:lnSpc>
              <a:spcAft>
                <a:spcPts val="800"/>
              </a:spcAft>
              <a:tabLst>
                <a:tab pos="450215" algn="l"/>
                <a:tab pos="540385" algn="l"/>
              </a:tabLst>
            </a:pPr>
            <a:endParaRPr lang="kk-KZ"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tabLst>
                <a:tab pos="450215" algn="l"/>
                <a:tab pos="540385"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9C352D9-E118-E833-2ED8-9E7DFF5BCF84}"/>
              </a:ext>
            </a:extLst>
          </p:cNvPr>
          <p:cNvSpPr txBox="1"/>
          <p:nvPr/>
        </p:nvSpPr>
        <p:spPr>
          <a:xfrm>
            <a:off x="453081" y="3314241"/>
            <a:ext cx="6096000" cy="2680798"/>
          </a:xfrm>
          <a:prstGeom prst="rect">
            <a:avLst/>
          </a:prstGeom>
          <a:noFill/>
        </p:spPr>
        <p:txBody>
          <a:bodyPr wrap="square">
            <a:spAutoFit/>
          </a:bodyPr>
          <a:lstStyle/>
          <a:p>
            <a:pPr algn="just">
              <a:lnSpc>
                <a:spcPct val="106000"/>
              </a:lnSpc>
              <a:spcAft>
                <a:spcPts val="800"/>
              </a:spcAft>
              <a:tabLst>
                <a:tab pos="450215" algn="l"/>
                <a:tab pos="540385" algn="l"/>
              </a:tabLs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«Салютогенез моделі» бойынша </a:t>
            </a:r>
            <a:r>
              <a:rPr lang="kk-KZ" sz="2000" dirty="0">
                <a:latin typeface="Times New Roman" panose="02020603050405020304" pitchFamily="18" charset="0"/>
                <a:ea typeface="Calibri" panose="020F0502020204030204" pitchFamily="34" charset="0"/>
                <a:cs typeface="Times New Roman" panose="02020603050405020304" pitchFamily="18" charset="0"/>
              </a:rPr>
              <a:t>т</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ренингтік жаттығулар нәтижесінде оқушылардың жағымды, яғни позитивті ойлау деңгейінің, сонымен қатар стресске қарсы тұру, өзін-өзі басқара алу қабілеттілігінің көтерілгенін байқаймыз. Тренингтік жаттығулар барысында оқушыларды өмірлік және оқу барысындағы қиыншылықтарда оптимистік көзқарасын дамыту қажеттілігін айтамыз</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9482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CC6FC-DB91-E84D-56B2-7F66BAB833B4}"/>
              </a:ext>
            </a:extLst>
          </p:cNvPr>
          <p:cNvSpPr txBox="1"/>
          <p:nvPr/>
        </p:nvSpPr>
        <p:spPr>
          <a:xfrm>
            <a:off x="535458" y="1207329"/>
            <a:ext cx="4226011"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fontAlgn="base">
              <a:buFont typeface="Arial" panose="020B0604020202020204" pitchFamily="34" charset="0"/>
              <a:buChar char="•"/>
            </a:pPr>
            <a:r>
              <a:rPr lang="ru-RU" sz="1600" b="0" i="0" dirty="0">
                <a:solidFill>
                  <a:srgbClr val="131313"/>
                </a:solidFill>
                <a:effectLst/>
                <a:latin typeface="Times New Roman" panose="02020603050405020304" pitchFamily="18" charset="0"/>
                <a:cs typeface="Times New Roman" panose="02020603050405020304" pitchFamily="18" charset="0"/>
              </a:rPr>
              <a:t>Алда </a:t>
            </a:r>
            <a:r>
              <a:rPr lang="ru-RU" sz="1600" b="0" i="0" dirty="0" err="1">
                <a:solidFill>
                  <a:srgbClr val="131313"/>
                </a:solidFill>
                <a:effectLst/>
                <a:latin typeface="Times New Roman" panose="02020603050405020304" pitchFamily="18" charset="0"/>
                <a:cs typeface="Times New Roman" panose="02020603050405020304" pitchFamily="18" charset="0"/>
              </a:rPr>
              <a:t>жарқын</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болашақ</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күтіп</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тұрғанын</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жағдайдың</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бүгінгіден</a:t>
            </a:r>
            <a:r>
              <a:rPr lang="ru-RU" sz="1600" b="0" i="0" dirty="0">
                <a:solidFill>
                  <a:srgbClr val="131313"/>
                </a:solidFill>
                <a:effectLst/>
                <a:latin typeface="Times New Roman" panose="02020603050405020304" pitchFamily="18" charset="0"/>
                <a:cs typeface="Times New Roman" panose="02020603050405020304" pitchFamily="18" charset="0"/>
              </a:rPr>
              <a:t> де </a:t>
            </a:r>
            <a:r>
              <a:rPr lang="ru-RU" sz="1600" b="0" i="0" dirty="0" err="1">
                <a:solidFill>
                  <a:srgbClr val="131313"/>
                </a:solidFill>
                <a:effectLst/>
                <a:latin typeface="Times New Roman" panose="02020603050405020304" pitchFamily="18" charset="0"/>
                <a:cs typeface="Times New Roman" panose="02020603050405020304" pitchFamily="18" charset="0"/>
              </a:rPr>
              <a:t>жақсырақ</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болатынынан</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үміттенеді</a:t>
            </a:r>
            <a:r>
              <a:rPr lang="ru-RU" sz="1600"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sz="1600" b="0" i="0" dirty="0" err="1">
                <a:solidFill>
                  <a:srgbClr val="131313"/>
                </a:solidFill>
                <a:effectLst/>
                <a:latin typeface="Times New Roman" panose="02020603050405020304" pitchFamily="18" charset="0"/>
                <a:cs typeface="Times New Roman" panose="02020603050405020304" pitchFamily="18" charset="0"/>
              </a:rPr>
              <a:t>Мақсатына</a:t>
            </a:r>
            <a:r>
              <a:rPr lang="ru-RU" sz="1600" b="0" i="0" dirty="0">
                <a:solidFill>
                  <a:srgbClr val="131313"/>
                </a:solidFill>
                <a:effectLst/>
                <a:latin typeface="Times New Roman" panose="02020603050405020304" pitchFamily="18" charset="0"/>
                <a:cs typeface="Times New Roman" panose="02020603050405020304" pitchFamily="18" charset="0"/>
              </a:rPr>
              <a:t> жететініне </a:t>
            </a:r>
            <a:r>
              <a:rPr lang="ru-RU" sz="1600" b="0" i="0" dirty="0" err="1">
                <a:solidFill>
                  <a:srgbClr val="131313"/>
                </a:solidFill>
                <a:effectLst/>
                <a:latin typeface="Times New Roman" panose="02020603050405020304" pitchFamily="18" charset="0"/>
                <a:cs typeface="Times New Roman" panose="02020603050405020304" pitchFamily="18" charset="0"/>
              </a:rPr>
              <a:t>сенімді</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болады</a:t>
            </a:r>
            <a:r>
              <a:rPr lang="ru-RU" sz="1600"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sz="1600" b="0" i="0" dirty="0" err="1">
                <a:solidFill>
                  <a:srgbClr val="131313"/>
                </a:solidFill>
                <a:effectLst/>
                <a:latin typeface="Times New Roman" panose="02020603050405020304" pitchFamily="18" charset="0"/>
                <a:cs typeface="Times New Roman" panose="02020603050405020304" pitchFamily="18" charset="0"/>
              </a:rPr>
              <a:t>Өмір</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тосынсыйларға</a:t>
            </a:r>
            <a:r>
              <a:rPr lang="ru-RU" sz="1600" b="0" i="0" dirty="0">
                <a:solidFill>
                  <a:srgbClr val="131313"/>
                </a:solidFill>
                <a:effectLst/>
                <a:latin typeface="Times New Roman" panose="02020603050405020304" pitchFamily="18" charset="0"/>
                <a:cs typeface="Times New Roman" panose="02020603050405020304" pitchFamily="18" charset="0"/>
              </a:rPr>
              <a:t> толы </a:t>
            </a:r>
            <a:r>
              <a:rPr lang="ru-RU" sz="1600" b="0" i="0" dirty="0" err="1">
                <a:solidFill>
                  <a:srgbClr val="131313"/>
                </a:solidFill>
                <a:effectLst/>
                <a:latin typeface="Times New Roman" panose="02020603050405020304" pitchFamily="18" charset="0"/>
                <a:cs typeface="Times New Roman" panose="02020603050405020304" pitchFamily="18" charset="0"/>
              </a:rPr>
              <a:t>деп</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біледі</a:t>
            </a:r>
            <a:r>
              <a:rPr lang="ru-RU" sz="1600"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sz="1600" b="0" i="0" dirty="0" err="1">
                <a:solidFill>
                  <a:srgbClr val="131313"/>
                </a:solidFill>
                <a:effectLst/>
                <a:latin typeface="Times New Roman" panose="02020603050405020304" pitchFamily="18" charset="0"/>
                <a:cs typeface="Times New Roman" panose="02020603050405020304" pitchFamily="18" charset="0"/>
              </a:rPr>
              <a:t>Қиындыққа</a:t>
            </a:r>
            <a:r>
              <a:rPr lang="ru-RU" sz="1600" b="0" i="0" dirty="0">
                <a:solidFill>
                  <a:srgbClr val="131313"/>
                </a:solidFill>
                <a:effectLst/>
                <a:latin typeface="Times New Roman" panose="02020603050405020304" pitchFamily="18" charset="0"/>
                <a:cs typeface="Times New Roman" panose="02020603050405020304" pitchFamily="18" charset="0"/>
              </a:rPr>
              <a:t> тап </a:t>
            </a:r>
            <a:r>
              <a:rPr lang="ru-RU" sz="1600" b="0" i="0" dirty="0" err="1">
                <a:solidFill>
                  <a:srgbClr val="131313"/>
                </a:solidFill>
                <a:effectLst/>
                <a:latin typeface="Times New Roman" panose="02020603050405020304" pitchFamily="18" charset="0"/>
                <a:cs typeface="Times New Roman" panose="02020603050405020304" pitchFamily="18" charset="0"/>
              </a:rPr>
              <a:t>болғанда</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шешімі</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табылатынына</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жағдайды</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реттеуге</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шамасы</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келетініне</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сенеді</a:t>
            </a:r>
            <a:r>
              <a:rPr lang="ru-RU" sz="1600"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sz="1600" b="0" i="0" dirty="0" err="1">
                <a:solidFill>
                  <a:srgbClr val="131313"/>
                </a:solidFill>
                <a:effectLst/>
                <a:latin typeface="Times New Roman" panose="02020603050405020304" pitchFamily="18" charset="0"/>
                <a:cs typeface="Times New Roman" panose="02020603050405020304" pitchFamily="18" charset="0"/>
              </a:rPr>
              <a:t>Келеңсіздіктің</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өзінен</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ұтымды</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тарапын</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көреді</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өмірлік</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сабақ</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деп</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қарайды</a:t>
            </a:r>
            <a:r>
              <a:rPr lang="ru-RU" sz="1600"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sz="1600" b="0" i="0" dirty="0" err="1">
                <a:solidFill>
                  <a:srgbClr val="131313"/>
                </a:solidFill>
                <a:effectLst/>
                <a:latin typeface="Times New Roman" panose="02020603050405020304" pitchFamily="18" charset="0"/>
                <a:cs typeface="Times New Roman" panose="02020603050405020304" pitchFamily="18" charset="0"/>
              </a:rPr>
              <a:t>Айналасындағы</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келеңсіздіктерден</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шағымдана</a:t>
            </a:r>
            <a:r>
              <a:rPr lang="ru-RU" sz="1600" b="0" i="0" dirty="0">
                <a:solidFill>
                  <a:srgbClr val="131313"/>
                </a:solidFill>
                <a:effectLst/>
                <a:latin typeface="Times New Roman" panose="02020603050405020304" pitchFamily="18" charset="0"/>
                <a:cs typeface="Times New Roman" panose="02020603050405020304" pitchFamily="18" charset="0"/>
              </a:rPr>
              <a:t> </a:t>
            </a:r>
            <a:r>
              <a:rPr lang="ru-RU" sz="1600" b="0" i="0" dirty="0" err="1">
                <a:solidFill>
                  <a:srgbClr val="131313"/>
                </a:solidFill>
                <a:effectLst/>
                <a:latin typeface="Times New Roman" panose="02020603050405020304" pitchFamily="18" charset="0"/>
                <a:cs typeface="Times New Roman" panose="02020603050405020304" pitchFamily="18" charset="0"/>
              </a:rPr>
              <a:t>бермейді</a:t>
            </a:r>
            <a:endParaRPr lang="ru-RU" sz="1600" b="0" i="0" dirty="0">
              <a:solidFill>
                <a:srgbClr val="131313"/>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0E49B-216E-3AEC-DC85-DABC762B9463}"/>
              </a:ext>
            </a:extLst>
          </p:cNvPr>
          <p:cNvSpPr txBox="1"/>
          <p:nvPr/>
        </p:nvSpPr>
        <p:spPr>
          <a:xfrm>
            <a:off x="1556952" y="558109"/>
            <a:ext cx="168875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b="0" i="0" dirty="0" err="1">
                <a:solidFill>
                  <a:srgbClr val="131313"/>
                </a:solidFill>
                <a:effectLst/>
                <a:latin typeface="Times New Roman" panose="02020603050405020304" pitchFamily="18" charset="0"/>
                <a:cs typeface="Times New Roman" panose="02020603050405020304" pitchFamily="18" charset="0"/>
              </a:rPr>
              <a:t>Оптимисттер</a:t>
            </a:r>
            <a:endParaRPr lang="ru-RU" b="0" i="0" dirty="0">
              <a:solidFill>
                <a:srgbClr val="131313"/>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886D5E-2E59-FF60-6AAA-0C0ECC5F91FD}"/>
              </a:ext>
            </a:extLst>
          </p:cNvPr>
          <p:cNvSpPr txBox="1"/>
          <p:nvPr/>
        </p:nvSpPr>
        <p:spPr>
          <a:xfrm>
            <a:off x="8402594" y="558109"/>
            <a:ext cx="158990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0" i="0" dirty="0" err="1">
                <a:solidFill>
                  <a:srgbClr val="131313"/>
                </a:solidFill>
                <a:effectLst/>
                <a:latin typeface="Times New Roman" panose="02020603050405020304" pitchFamily="18" charset="0"/>
                <a:cs typeface="Times New Roman" panose="02020603050405020304" pitchFamily="18" charset="0"/>
              </a:rPr>
              <a:t>Пессимисттер</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B4D0888-83E3-D347-B156-6BD0AB2DD9B3}"/>
              </a:ext>
            </a:extLst>
          </p:cNvPr>
          <p:cNvSpPr txBox="1"/>
          <p:nvPr/>
        </p:nvSpPr>
        <p:spPr>
          <a:xfrm>
            <a:off x="7430533" y="1161162"/>
            <a:ext cx="3715266"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fontAlgn="base">
              <a:buFont typeface="Arial" panose="020B0604020202020204" pitchFamily="34" charset="0"/>
              <a:buChar char="•"/>
            </a:pPr>
            <a:r>
              <a:rPr lang="ru-RU" b="0" i="0" dirty="0">
                <a:solidFill>
                  <a:srgbClr val="131313"/>
                </a:solidFill>
                <a:effectLst/>
                <a:latin typeface="Roboto" panose="02000000000000000000" pitchFamily="2" charset="0"/>
              </a:rPr>
              <a:t> </a:t>
            </a:r>
            <a:r>
              <a:rPr lang="ru-RU" b="0" i="0" dirty="0">
                <a:solidFill>
                  <a:srgbClr val="131313"/>
                </a:solidFill>
                <a:effectLst/>
                <a:latin typeface="Times New Roman" panose="02020603050405020304" pitchFamily="18" charset="0"/>
                <a:cs typeface="Times New Roman" panose="02020603050405020304" pitchFamily="18" charset="0"/>
              </a:rPr>
              <a:t>Не </a:t>
            </a:r>
            <a:r>
              <a:rPr lang="ru-RU" b="0" i="0" dirty="0" err="1">
                <a:solidFill>
                  <a:srgbClr val="131313"/>
                </a:solidFill>
                <a:effectLst/>
                <a:latin typeface="Times New Roman" panose="02020603050405020304" pitchFamily="18" charset="0"/>
                <a:cs typeface="Times New Roman" panose="02020603050405020304" pitchFamily="18" charset="0"/>
              </a:rPr>
              <a:t>істесем</a:t>
            </a:r>
            <a:r>
              <a:rPr lang="ru-RU" b="0" i="0" dirty="0">
                <a:solidFill>
                  <a:srgbClr val="131313"/>
                </a:solidFill>
                <a:effectLst/>
                <a:latin typeface="Times New Roman" panose="02020603050405020304" pitchFamily="18" charset="0"/>
                <a:cs typeface="Times New Roman" panose="02020603050405020304" pitchFamily="18" charset="0"/>
              </a:rPr>
              <a:t> де </a:t>
            </a:r>
            <a:r>
              <a:rPr lang="ru-RU" b="0" i="0" dirty="0" err="1">
                <a:solidFill>
                  <a:srgbClr val="131313"/>
                </a:solidFill>
                <a:effectLst/>
                <a:latin typeface="Times New Roman" panose="02020603050405020304" pitchFamily="18" charset="0"/>
                <a:cs typeface="Times New Roman" panose="02020603050405020304" pitchFamily="18" charset="0"/>
              </a:rPr>
              <a:t>жағдайым</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оңалмайды</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жұмысым</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жүрмейді</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деп</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ойлайды</a:t>
            </a:r>
            <a:r>
              <a:rPr lang="ru-RU"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b="0" i="0" dirty="0" err="1">
                <a:solidFill>
                  <a:srgbClr val="131313"/>
                </a:solidFill>
                <a:effectLst/>
                <a:latin typeface="Times New Roman" panose="02020603050405020304" pitchFamily="18" charset="0"/>
                <a:cs typeface="Times New Roman" panose="02020603050405020304" pitchFamily="18" charset="0"/>
              </a:rPr>
              <a:t>Үнемі</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уайымдап</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үрей</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ішінде</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жүретін</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себеп</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тауып</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алады</a:t>
            </a:r>
            <a:r>
              <a:rPr lang="ru-RU"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b="0" i="0" dirty="0" err="1">
                <a:solidFill>
                  <a:srgbClr val="131313"/>
                </a:solidFill>
                <a:effectLst/>
                <a:latin typeface="Times New Roman" panose="02020603050405020304" pitchFamily="18" charset="0"/>
                <a:cs typeface="Times New Roman" panose="02020603050405020304" pitchFamily="18" charset="0"/>
              </a:rPr>
              <a:t>Барлық</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келеңсіздіктер</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маған</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ғана</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келеді</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деп</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түңіледі</a:t>
            </a:r>
            <a:r>
              <a:rPr lang="ru-RU" b="0" i="0" dirty="0">
                <a:solidFill>
                  <a:srgbClr val="131313"/>
                </a:solidFill>
                <a:effectLst/>
                <a:latin typeface="Times New Roman" panose="02020603050405020304" pitchFamily="18" charset="0"/>
                <a:cs typeface="Times New Roman" panose="02020603050405020304" pitchFamily="18" charset="0"/>
              </a:rPr>
              <a:t>.</a:t>
            </a:r>
          </a:p>
          <a:p>
            <a:pPr marL="285750" indent="-285750" algn="just" fontAlgn="base">
              <a:buFont typeface="Arial" panose="020B0604020202020204" pitchFamily="34" charset="0"/>
              <a:buChar char="•"/>
            </a:pPr>
            <a:r>
              <a:rPr lang="ru-RU" b="0" i="0" dirty="0" err="1">
                <a:solidFill>
                  <a:srgbClr val="131313"/>
                </a:solidFill>
                <a:effectLst/>
                <a:latin typeface="Times New Roman" panose="02020603050405020304" pitchFamily="18" charset="0"/>
                <a:cs typeface="Times New Roman" panose="02020603050405020304" pitchFamily="18" charset="0"/>
              </a:rPr>
              <a:t>Ешбір</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жұмысым</a:t>
            </a:r>
            <a:r>
              <a:rPr lang="ru-RU" b="0" i="0" dirty="0">
                <a:solidFill>
                  <a:srgbClr val="131313"/>
                </a:solidFill>
                <a:effectLst/>
                <a:latin typeface="Times New Roman" panose="02020603050405020304" pitchFamily="18" charset="0"/>
                <a:cs typeface="Times New Roman" panose="02020603050405020304" pitchFamily="18" charset="0"/>
              </a:rPr>
              <a:t> мен </a:t>
            </a:r>
            <a:r>
              <a:rPr lang="ru-RU" b="0" i="0" dirty="0" err="1">
                <a:solidFill>
                  <a:srgbClr val="131313"/>
                </a:solidFill>
                <a:effectLst/>
                <a:latin typeface="Times New Roman" panose="02020603050405020304" pitchFamily="18" charset="0"/>
                <a:cs typeface="Times New Roman" panose="02020603050405020304" pitchFamily="18" charset="0"/>
              </a:rPr>
              <a:t>ойлағандай</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жүрмейді</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деген</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сенімде</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Басына</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іс</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түссе</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өзін</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кінәлап</a:t>
            </a:r>
            <a:r>
              <a:rPr lang="ru-RU" b="0" i="0" dirty="0">
                <a:solidFill>
                  <a:srgbClr val="131313"/>
                </a:solidFill>
                <a:effectLst/>
                <a:latin typeface="Times New Roman" panose="02020603050405020304" pitchFamily="18" charset="0"/>
                <a:cs typeface="Times New Roman" panose="02020603050405020304" pitchFamily="18" charset="0"/>
              </a:rPr>
              <a:t>, стресс, </a:t>
            </a:r>
            <a:r>
              <a:rPr lang="ru-RU" b="0" i="0" dirty="0" err="1">
                <a:solidFill>
                  <a:srgbClr val="131313"/>
                </a:solidFill>
                <a:effectLst/>
                <a:latin typeface="Times New Roman" panose="02020603050405020304" pitchFamily="18" charset="0"/>
                <a:cs typeface="Times New Roman" panose="02020603050405020304" pitchFamily="18" charset="0"/>
              </a:rPr>
              <a:t>күйзеліс</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ішінде</a:t>
            </a:r>
            <a:r>
              <a:rPr lang="ru-RU" b="0" i="0" dirty="0">
                <a:solidFill>
                  <a:srgbClr val="131313"/>
                </a:solidFill>
                <a:effectLst/>
                <a:latin typeface="Times New Roman" panose="02020603050405020304" pitchFamily="18" charset="0"/>
                <a:cs typeface="Times New Roman" panose="02020603050405020304" pitchFamily="18" charset="0"/>
              </a:rPr>
              <a:t> </a:t>
            </a:r>
            <a:r>
              <a:rPr lang="ru-RU" b="0" i="0" dirty="0" err="1">
                <a:solidFill>
                  <a:srgbClr val="131313"/>
                </a:solidFill>
                <a:effectLst/>
                <a:latin typeface="Times New Roman" panose="02020603050405020304" pitchFamily="18" charset="0"/>
                <a:cs typeface="Times New Roman" panose="02020603050405020304" pitchFamily="18" charset="0"/>
              </a:rPr>
              <a:t>жүреді</a:t>
            </a:r>
            <a:r>
              <a:rPr lang="ru-RU" b="0" i="0" dirty="0">
                <a:solidFill>
                  <a:srgbClr val="131313"/>
                </a:solidFill>
                <a:effectLst/>
                <a:latin typeface="Roboto" panose="02000000000000000000" pitchFamily="2" charset="0"/>
              </a:rPr>
              <a:t>.</a:t>
            </a:r>
          </a:p>
        </p:txBody>
      </p:sp>
      <p:pic>
        <p:nvPicPr>
          <p:cNvPr id="11" name="Рисунок 10">
            <a:extLst>
              <a:ext uri="{FF2B5EF4-FFF2-40B4-BE49-F238E27FC236}">
                <a16:creationId xmlns:a16="http://schemas.microsoft.com/office/drawing/2014/main" id="{9EAA1B2A-5A5F-BAEC-EAD8-CB1105B7A839}"/>
              </a:ext>
            </a:extLst>
          </p:cNvPr>
          <p:cNvPicPr>
            <a:picLocks noChangeAspect="1"/>
          </p:cNvPicPr>
          <p:nvPr/>
        </p:nvPicPr>
        <p:blipFill>
          <a:blip r:embed="rId2"/>
          <a:stretch>
            <a:fillRect/>
          </a:stretch>
        </p:blipFill>
        <p:spPr>
          <a:xfrm>
            <a:off x="4916960" y="377267"/>
            <a:ext cx="2209800" cy="2066925"/>
          </a:xfrm>
          <a:prstGeom prst="rect">
            <a:avLst/>
          </a:prstGeom>
        </p:spPr>
      </p:pic>
    </p:spTree>
    <p:extLst>
      <p:ext uri="{BB962C8B-B14F-4D97-AF65-F5344CB8AC3E}">
        <p14:creationId xmlns:p14="http://schemas.microsoft.com/office/powerpoint/2010/main" val="70086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822CD8A-BDC6-7457-2C25-238C53635562}"/>
              </a:ext>
            </a:extLst>
          </p:cNvPr>
          <p:cNvPicPr>
            <a:picLocks noChangeAspect="1"/>
          </p:cNvPicPr>
          <p:nvPr/>
        </p:nvPicPr>
        <p:blipFill>
          <a:blip r:embed="rId2"/>
          <a:stretch>
            <a:fillRect/>
          </a:stretch>
        </p:blipFill>
        <p:spPr>
          <a:xfrm>
            <a:off x="1127329" y="3127633"/>
            <a:ext cx="4968671" cy="2908044"/>
          </a:xfrm>
          <a:prstGeom prst="rect">
            <a:avLst/>
          </a:prstGeom>
        </p:spPr>
      </p:pic>
      <p:sp>
        <p:nvSpPr>
          <p:cNvPr id="10" name="TextBox 9">
            <a:extLst>
              <a:ext uri="{FF2B5EF4-FFF2-40B4-BE49-F238E27FC236}">
                <a16:creationId xmlns:a16="http://schemas.microsoft.com/office/drawing/2014/main" id="{15640518-EB92-3352-717E-CCF65391461D}"/>
              </a:ext>
            </a:extLst>
          </p:cNvPr>
          <p:cNvSpPr txBox="1"/>
          <p:nvPr/>
        </p:nvSpPr>
        <p:spPr>
          <a:xfrm>
            <a:off x="131803" y="538198"/>
            <a:ext cx="11310554" cy="1938992"/>
          </a:xfrm>
          <a:prstGeom prst="rect">
            <a:avLst/>
          </a:prstGeom>
          <a:noFill/>
        </p:spPr>
        <p:txBody>
          <a:bodyPr wrap="square">
            <a:spAutoFit/>
          </a:bodyPr>
          <a:lstStyle/>
          <a:p>
            <a:pPr algn="just"/>
            <a:r>
              <a:rPr lang="ru-RU" sz="2400" dirty="0">
                <a:latin typeface="Times New Roman" panose="02020603050405020304" pitchFamily="18" charset="0"/>
                <a:cs typeface="Times New Roman" panose="02020603050405020304" pitchFamily="18" charset="0"/>
              </a:rPr>
              <a:t>И. Е </a:t>
            </a:r>
            <a:r>
              <a:rPr lang="ru-RU" sz="2400" dirty="0" err="1">
                <a:latin typeface="Times New Roman" panose="02020603050405020304" pitchFamily="18" charset="0"/>
                <a:cs typeface="Times New Roman" panose="02020603050405020304" pitchFamily="18" charset="0"/>
              </a:rPr>
              <a:t>Гарбердің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Стрессті</a:t>
            </a:r>
            <a:r>
              <a:rPr lang="ru-RU" sz="2400" dirty="0">
                <a:latin typeface="Times New Roman" panose="02020603050405020304" pitchFamily="18" charset="0"/>
                <a:cs typeface="Times New Roman" panose="02020603050405020304" pitchFamily="18" charset="0"/>
              </a:rPr>
              <a:t> оптимизммен </a:t>
            </a:r>
            <a:r>
              <a:rPr lang="ru-RU" sz="2400" dirty="0" err="1">
                <a:latin typeface="Times New Roman" panose="02020603050405020304" pitchFamily="18" charset="0"/>
                <a:cs typeface="Times New Roman" panose="02020603050405020304" pitchFamily="18" charset="0"/>
              </a:rPr>
              <a:t>басқарыңыз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тұжырымдамасында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оптимистерге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тән</a:t>
            </a:r>
            <a:r>
              <a:rPr lang="ru-RU" sz="2400"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позитивті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ойлау</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стресске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екендігі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көптеген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дәлелдер</a:t>
            </a:r>
            <a:r>
              <a:rPr lang="ru-RU" sz="2400" dirty="0">
                <a:latin typeface="Times New Roman" panose="02020603050405020304" pitchFamily="18" charset="0"/>
                <a:cs typeface="Times New Roman" panose="02020603050405020304" pitchFamily="18" charset="0"/>
              </a:rPr>
              <a:t> бар. </a:t>
            </a:r>
            <a:r>
              <a:rPr lang="ru-RU" sz="2400" dirty="0" err="1">
                <a:latin typeface="Times New Roman" panose="02020603050405020304" pitchFamily="18" charset="0"/>
                <a:cs typeface="Times New Roman" panose="02020603050405020304" pitchFamily="18" charset="0"/>
              </a:rPr>
              <a:t>Зерттеулер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оптимистердің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депрессиядан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мазасыздықтан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тіпті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аурулардан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алдымен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жүрек-қан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тамырлары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ауруларынан</a:t>
            </a:r>
            <a:r>
              <a:rPr lang="ru-RU" sz="2400" dirty="0">
                <a:latin typeface="Times New Roman" panose="02020603050405020304" pitchFamily="18" charset="0"/>
                <a:cs typeface="Times New Roman" panose="02020603050405020304" pitchFamily="18" charset="0"/>
              </a:rPr>
              <a:t> аз </a:t>
            </a:r>
            <a:r>
              <a:rPr lang="ru-RU" sz="2400" dirty="0" err="1">
                <a:latin typeface="Times New Roman" panose="02020603050405020304" pitchFamily="18" charset="0"/>
                <a:cs typeface="Times New Roman" panose="02020603050405020304" pitchFamily="18" charset="0"/>
              </a:rPr>
              <a:t>зардап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шегетінін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көрсетеді</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4313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773</Words>
  <Application>Microsoft Office PowerPoint</Application>
  <PresentationFormat>Широкоэкранный</PresentationFormat>
  <Paragraphs>51</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Roboto</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Анар Алимбекова</dc:creator>
  <cp:lastModifiedBy>Анар Алимбекова</cp:lastModifiedBy>
  <cp:revision>20</cp:revision>
  <dcterms:created xsi:type="dcterms:W3CDTF">2024-06-17T11:31:29Z</dcterms:created>
  <dcterms:modified xsi:type="dcterms:W3CDTF">2024-10-03T03:24:19Z</dcterms:modified>
</cp:coreProperties>
</file>